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06" autoAdjust="0"/>
  </p:normalViewPr>
  <p:slideViewPr>
    <p:cSldViewPr>
      <p:cViewPr>
        <p:scale>
          <a:sx n="166" d="100"/>
          <a:sy n="166" d="100"/>
        </p:scale>
        <p:origin x="1218" y="-37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890BB781-2627-4EBF-9271-5B69C1CDE872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3C4ACA25-2BBC-4D29-8905-8C0862279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85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ACA25-2BBC-4D29-8905-8C0862279FB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64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38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72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80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34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1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30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43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87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89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37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72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9C93-FF8D-4DED-B54D-9FFE0D6A2B5B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B9BC-A78C-457B-A97F-2EC64F3155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51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2697" y="416496"/>
            <a:ext cx="5976664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04664" y="416496"/>
            <a:ext cx="5976664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904179" y="1762548"/>
            <a:ext cx="2988332" cy="872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725144" y="961473"/>
            <a:ext cx="1512168" cy="39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347944" y="3296816"/>
            <a:ext cx="5976664" cy="59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 rot="2700000">
            <a:off x="-795080" y="6230098"/>
            <a:ext cx="8284196" cy="160767"/>
            <a:chOff x="1056928" y="5025008"/>
            <a:chExt cx="4660676" cy="152400"/>
          </a:xfrm>
        </p:grpSpPr>
        <p:cxnSp>
          <p:nvCxnSpPr>
            <p:cNvPr id="11" name="Gerade Verbindung 10"/>
            <p:cNvCxnSpPr/>
            <p:nvPr/>
          </p:nvCxnSpPr>
          <p:spPr>
            <a:xfrm>
              <a:off x="1056928" y="5025008"/>
              <a:ext cx="46606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1056928" y="5177408"/>
              <a:ext cx="46606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3"/>
          <p:cNvGrpSpPr/>
          <p:nvPr/>
        </p:nvGrpSpPr>
        <p:grpSpPr>
          <a:xfrm rot="8100000">
            <a:off x="-808408" y="6214968"/>
            <a:ext cx="8284196" cy="160767"/>
            <a:chOff x="1056928" y="5025008"/>
            <a:chExt cx="4660676" cy="152400"/>
          </a:xfrm>
        </p:grpSpPr>
        <p:cxnSp>
          <p:nvCxnSpPr>
            <p:cNvPr id="15" name="Gerade Verbindung 14"/>
            <p:cNvCxnSpPr/>
            <p:nvPr/>
          </p:nvCxnSpPr>
          <p:spPr>
            <a:xfrm>
              <a:off x="1056928" y="5025008"/>
              <a:ext cx="46606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1056928" y="5177408"/>
              <a:ext cx="46606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hteck 16"/>
          <p:cNvSpPr/>
          <p:nvPr/>
        </p:nvSpPr>
        <p:spPr>
          <a:xfrm>
            <a:off x="36040" y="9298922"/>
            <a:ext cx="6561686" cy="2899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 rot="5400000">
            <a:off x="-2781575" y="6115788"/>
            <a:ext cx="5973746" cy="3320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 rot="5400000">
            <a:off x="3468452" y="6174593"/>
            <a:ext cx="5993382" cy="258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2419800" y="7630812"/>
            <a:ext cx="1914300" cy="9369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3240038" y="6759463"/>
            <a:ext cx="216024" cy="715316"/>
            <a:chOff x="3284984" y="6555618"/>
            <a:chExt cx="216024" cy="715316"/>
          </a:xfrm>
        </p:grpSpPr>
        <p:cxnSp>
          <p:nvCxnSpPr>
            <p:cNvPr id="23" name="Gerade Verbindung 22"/>
            <p:cNvCxnSpPr>
              <a:cxnSpLocks/>
            </p:cNvCxnSpPr>
            <p:nvPr/>
          </p:nvCxnSpPr>
          <p:spPr>
            <a:xfrm flipV="1">
              <a:off x="3284984" y="6555618"/>
              <a:ext cx="0" cy="7153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>
              <a:cxnSpLocks/>
            </p:cNvCxnSpPr>
            <p:nvPr/>
          </p:nvCxnSpPr>
          <p:spPr>
            <a:xfrm flipH="1" flipV="1">
              <a:off x="3494556" y="6562594"/>
              <a:ext cx="6452" cy="7083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Ellipse 27"/>
          <p:cNvSpPr/>
          <p:nvPr/>
        </p:nvSpPr>
        <p:spPr>
          <a:xfrm>
            <a:off x="5177539" y="7046924"/>
            <a:ext cx="842749" cy="10233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30" name="Ellipse 29"/>
          <p:cNvSpPr/>
          <p:nvPr/>
        </p:nvSpPr>
        <p:spPr>
          <a:xfrm>
            <a:off x="1582973" y="4080793"/>
            <a:ext cx="43204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29" name="Ellipse 28"/>
          <p:cNvSpPr/>
          <p:nvPr/>
        </p:nvSpPr>
        <p:spPr>
          <a:xfrm>
            <a:off x="3509144" y="1817800"/>
            <a:ext cx="432048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31" name="Ellipse 30"/>
          <p:cNvSpPr/>
          <p:nvPr/>
        </p:nvSpPr>
        <p:spPr>
          <a:xfrm>
            <a:off x="4206663" y="5678810"/>
            <a:ext cx="698132" cy="58541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25</a:t>
            </a:r>
          </a:p>
        </p:txBody>
      </p:sp>
      <p:sp>
        <p:nvSpPr>
          <p:cNvPr id="32" name="Ellipse 31"/>
          <p:cNvSpPr/>
          <p:nvPr/>
        </p:nvSpPr>
        <p:spPr>
          <a:xfrm>
            <a:off x="3376950" y="2196100"/>
            <a:ext cx="468077" cy="3459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23</a:t>
            </a:r>
          </a:p>
        </p:txBody>
      </p:sp>
      <p:sp>
        <p:nvSpPr>
          <p:cNvPr id="36" name="Ellipse 35"/>
          <p:cNvSpPr/>
          <p:nvPr/>
        </p:nvSpPr>
        <p:spPr>
          <a:xfrm>
            <a:off x="1071841" y="5585336"/>
            <a:ext cx="471810" cy="390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33</a:t>
            </a:r>
          </a:p>
        </p:txBody>
      </p:sp>
      <p:sp>
        <p:nvSpPr>
          <p:cNvPr id="39" name="Ellipse 38"/>
          <p:cNvSpPr/>
          <p:nvPr/>
        </p:nvSpPr>
        <p:spPr>
          <a:xfrm>
            <a:off x="5837521" y="4612458"/>
            <a:ext cx="431739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3</a:t>
            </a:r>
            <a:endParaRPr lang="de-DE" sz="800" dirty="0">
              <a:highlight>
                <a:srgbClr val="FFFF00"/>
              </a:highlight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835600" y="2311385"/>
            <a:ext cx="45457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41" name="Ellipse 40"/>
          <p:cNvSpPr/>
          <p:nvPr/>
        </p:nvSpPr>
        <p:spPr>
          <a:xfrm>
            <a:off x="550225" y="5802527"/>
            <a:ext cx="43204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42" name="Ellipse 41"/>
          <p:cNvSpPr/>
          <p:nvPr/>
        </p:nvSpPr>
        <p:spPr>
          <a:xfrm>
            <a:off x="2985656" y="3420841"/>
            <a:ext cx="897979" cy="5297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43" name="Ellipse 42"/>
          <p:cNvSpPr/>
          <p:nvPr/>
        </p:nvSpPr>
        <p:spPr>
          <a:xfrm>
            <a:off x="4264753" y="3415668"/>
            <a:ext cx="588289" cy="29320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4" name="Ellipse 43"/>
          <p:cNvSpPr/>
          <p:nvPr/>
        </p:nvSpPr>
        <p:spPr>
          <a:xfrm>
            <a:off x="4700661" y="3938996"/>
            <a:ext cx="43204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5" name="Ellipse 44"/>
          <p:cNvSpPr/>
          <p:nvPr/>
        </p:nvSpPr>
        <p:spPr>
          <a:xfrm>
            <a:off x="3576112" y="6117942"/>
            <a:ext cx="43204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46" name="Ellipse 45"/>
          <p:cNvSpPr/>
          <p:nvPr/>
        </p:nvSpPr>
        <p:spPr>
          <a:xfrm>
            <a:off x="1961529" y="1944581"/>
            <a:ext cx="575875" cy="59177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48" name="Ellipse 47"/>
          <p:cNvSpPr/>
          <p:nvPr/>
        </p:nvSpPr>
        <p:spPr>
          <a:xfrm>
            <a:off x="4420994" y="4329158"/>
            <a:ext cx="43204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50" name="Ellipse 49"/>
          <p:cNvSpPr/>
          <p:nvPr/>
        </p:nvSpPr>
        <p:spPr>
          <a:xfrm>
            <a:off x="617940" y="2772881"/>
            <a:ext cx="783243" cy="5859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FF00FF"/>
                </a:highlight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Ellipse 50"/>
          <p:cNvSpPr/>
          <p:nvPr/>
        </p:nvSpPr>
        <p:spPr>
          <a:xfrm>
            <a:off x="1718876" y="5315813"/>
            <a:ext cx="43204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52" name="Ellipse 51"/>
          <p:cNvSpPr/>
          <p:nvPr/>
        </p:nvSpPr>
        <p:spPr>
          <a:xfrm>
            <a:off x="5729989" y="4031503"/>
            <a:ext cx="432048" cy="44819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3" name="Ellipse 52"/>
          <p:cNvSpPr/>
          <p:nvPr/>
        </p:nvSpPr>
        <p:spPr>
          <a:xfrm>
            <a:off x="2973417" y="5507203"/>
            <a:ext cx="43204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55" name="Ellipse 54"/>
          <p:cNvSpPr/>
          <p:nvPr/>
        </p:nvSpPr>
        <p:spPr>
          <a:xfrm>
            <a:off x="5847288" y="2119758"/>
            <a:ext cx="432048" cy="55276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FF00FF"/>
                </a:highlight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6" name="Ellipse 55"/>
          <p:cNvSpPr/>
          <p:nvPr/>
        </p:nvSpPr>
        <p:spPr>
          <a:xfrm>
            <a:off x="5904146" y="2844711"/>
            <a:ext cx="432047" cy="430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FF00FF"/>
                </a:highlight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7" name="Ellipse 56"/>
          <p:cNvSpPr/>
          <p:nvPr/>
        </p:nvSpPr>
        <p:spPr>
          <a:xfrm>
            <a:off x="5358311" y="3375018"/>
            <a:ext cx="432048" cy="3286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00FFFF"/>
                </a:highlight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1270910" y="386104"/>
            <a:ext cx="4453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chemeClr val="accent6"/>
                </a:solidFill>
              </a:rPr>
              <a:t>14. Familientag am 15.05.2024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4995937" y="1003148"/>
            <a:ext cx="970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Parkfläche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2276872" y="143142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Pfarrkirche/Kulturkirche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1706264" y="9315186"/>
            <a:ext cx="3270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Friedrich-Engels-Straße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2913054" y="7663358"/>
            <a:ext cx="970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Denkmal</a:t>
            </a:r>
          </a:p>
        </p:txBody>
      </p:sp>
      <p:sp>
        <p:nvSpPr>
          <p:cNvPr id="63" name="Textfeld 62"/>
          <p:cNvSpPr txBox="1"/>
          <p:nvPr/>
        </p:nvSpPr>
        <p:spPr>
          <a:xfrm rot="16200000">
            <a:off x="4767594" y="5626647"/>
            <a:ext cx="3270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 Virchowstraße</a:t>
            </a:r>
          </a:p>
        </p:txBody>
      </p:sp>
      <p:sp>
        <p:nvSpPr>
          <p:cNvPr id="64" name="Textfeld 63" hidden="1"/>
          <p:cNvSpPr txBox="1"/>
          <p:nvPr/>
        </p:nvSpPr>
        <p:spPr>
          <a:xfrm rot="5400000">
            <a:off x="-1072743" y="6130928"/>
            <a:ext cx="3270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Parkfläche – Schinkelstraße -eingeschränkt</a:t>
            </a:r>
          </a:p>
        </p:txBody>
      </p:sp>
      <p:sp>
        <p:nvSpPr>
          <p:cNvPr id="2" name="Textfeld 1" hidden="1"/>
          <p:cNvSpPr txBox="1"/>
          <p:nvPr/>
        </p:nvSpPr>
        <p:spPr>
          <a:xfrm>
            <a:off x="5446700" y="2213586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31</a:t>
            </a:r>
          </a:p>
        </p:txBody>
      </p:sp>
      <p:sp>
        <p:nvSpPr>
          <p:cNvPr id="65" name="Textfeld 64" hidden="1"/>
          <p:cNvSpPr txBox="1"/>
          <p:nvPr/>
        </p:nvSpPr>
        <p:spPr>
          <a:xfrm>
            <a:off x="4068434" y="3403734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</a:t>
            </a:r>
          </a:p>
        </p:txBody>
      </p:sp>
      <p:sp>
        <p:nvSpPr>
          <p:cNvPr id="66" name="Textfeld 65" hidden="1"/>
          <p:cNvSpPr txBox="1"/>
          <p:nvPr/>
        </p:nvSpPr>
        <p:spPr>
          <a:xfrm>
            <a:off x="5206611" y="3610598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7</a:t>
            </a:r>
          </a:p>
        </p:txBody>
      </p:sp>
      <p:sp>
        <p:nvSpPr>
          <p:cNvPr id="67" name="Textfeld 66" hidden="1"/>
          <p:cNvSpPr txBox="1"/>
          <p:nvPr/>
        </p:nvSpPr>
        <p:spPr>
          <a:xfrm>
            <a:off x="4479162" y="4223047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6</a:t>
            </a:r>
          </a:p>
        </p:txBody>
      </p:sp>
      <p:sp>
        <p:nvSpPr>
          <p:cNvPr id="68" name="Textfeld 67" hidden="1"/>
          <p:cNvSpPr txBox="1"/>
          <p:nvPr/>
        </p:nvSpPr>
        <p:spPr>
          <a:xfrm>
            <a:off x="2310780" y="3392961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</a:t>
            </a:r>
          </a:p>
        </p:txBody>
      </p:sp>
      <p:sp>
        <p:nvSpPr>
          <p:cNvPr id="69" name="Textfeld 68" hidden="1"/>
          <p:cNvSpPr txBox="1"/>
          <p:nvPr/>
        </p:nvSpPr>
        <p:spPr>
          <a:xfrm>
            <a:off x="3810360" y="4971738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5</a:t>
            </a:r>
          </a:p>
        </p:txBody>
      </p:sp>
      <p:sp>
        <p:nvSpPr>
          <p:cNvPr id="70" name="Textfeld 69" hidden="1"/>
          <p:cNvSpPr txBox="1"/>
          <p:nvPr/>
        </p:nvSpPr>
        <p:spPr>
          <a:xfrm>
            <a:off x="949808" y="3354828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</a:t>
            </a:r>
          </a:p>
        </p:txBody>
      </p:sp>
      <p:sp>
        <p:nvSpPr>
          <p:cNvPr id="71" name="Textfeld 70" hidden="1"/>
          <p:cNvSpPr txBox="1"/>
          <p:nvPr/>
        </p:nvSpPr>
        <p:spPr>
          <a:xfrm>
            <a:off x="1402816" y="3800872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4</a:t>
            </a:r>
          </a:p>
        </p:txBody>
      </p:sp>
      <p:sp>
        <p:nvSpPr>
          <p:cNvPr id="72" name="Textfeld 71" hidden="1"/>
          <p:cNvSpPr txBox="1"/>
          <p:nvPr/>
        </p:nvSpPr>
        <p:spPr>
          <a:xfrm>
            <a:off x="790515" y="4233890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30</a:t>
            </a:r>
          </a:p>
        </p:txBody>
      </p:sp>
      <p:sp>
        <p:nvSpPr>
          <p:cNvPr id="73" name="Textfeld 72" hidden="1"/>
          <p:cNvSpPr txBox="1"/>
          <p:nvPr/>
        </p:nvSpPr>
        <p:spPr>
          <a:xfrm>
            <a:off x="786275" y="4807977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29</a:t>
            </a:r>
          </a:p>
        </p:txBody>
      </p:sp>
      <p:sp>
        <p:nvSpPr>
          <p:cNvPr id="74" name="Textfeld 73" hidden="1"/>
          <p:cNvSpPr txBox="1"/>
          <p:nvPr/>
        </p:nvSpPr>
        <p:spPr>
          <a:xfrm>
            <a:off x="1465572" y="5072539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28</a:t>
            </a:r>
          </a:p>
        </p:txBody>
      </p:sp>
      <p:sp>
        <p:nvSpPr>
          <p:cNvPr id="75" name="Textfeld 74" hidden="1"/>
          <p:cNvSpPr txBox="1"/>
          <p:nvPr/>
        </p:nvSpPr>
        <p:spPr>
          <a:xfrm>
            <a:off x="939836" y="5667454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27</a:t>
            </a:r>
          </a:p>
        </p:txBody>
      </p:sp>
      <p:sp>
        <p:nvSpPr>
          <p:cNvPr id="76" name="Textfeld 75" hidden="1"/>
          <p:cNvSpPr txBox="1"/>
          <p:nvPr/>
        </p:nvSpPr>
        <p:spPr>
          <a:xfrm>
            <a:off x="2053928" y="5669101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26</a:t>
            </a:r>
          </a:p>
        </p:txBody>
      </p:sp>
      <p:sp>
        <p:nvSpPr>
          <p:cNvPr id="77" name="Textfeld 76" hidden="1"/>
          <p:cNvSpPr txBox="1"/>
          <p:nvPr/>
        </p:nvSpPr>
        <p:spPr>
          <a:xfrm>
            <a:off x="955340" y="6629220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25</a:t>
            </a:r>
          </a:p>
        </p:txBody>
      </p:sp>
      <p:sp>
        <p:nvSpPr>
          <p:cNvPr id="78" name="Textfeld 77" hidden="1"/>
          <p:cNvSpPr txBox="1"/>
          <p:nvPr/>
        </p:nvSpPr>
        <p:spPr>
          <a:xfrm>
            <a:off x="2555569" y="6233579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24</a:t>
            </a:r>
          </a:p>
        </p:txBody>
      </p:sp>
      <p:sp>
        <p:nvSpPr>
          <p:cNvPr id="79" name="Textfeld 78" hidden="1"/>
          <p:cNvSpPr txBox="1"/>
          <p:nvPr/>
        </p:nvSpPr>
        <p:spPr>
          <a:xfrm>
            <a:off x="2022116" y="6694870"/>
            <a:ext cx="410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23</a:t>
            </a:r>
          </a:p>
        </p:txBody>
      </p:sp>
      <p:sp>
        <p:nvSpPr>
          <p:cNvPr id="80" name="Textfeld 79" hidden="1"/>
          <p:cNvSpPr txBox="1"/>
          <p:nvPr/>
        </p:nvSpPr>
        <p:spPr>
          <a:xfrm>
            <a:off x="1165832" y="7625777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22</a:t>
            </a:r>
          </a:p>
        </p:txBody>
      </p:sp>
      <p:sp>
        <p:nvSpPr>
          <p:cNvPr id="82" name="Textfeld 81" hidden="1"/>
          <p:cNvSpPr txBox="1"/>
          <p:nvPr/>
        </p:nvSpPr>
        <p:spPr>
          <a:xfrm>
            <a:off x="2797467" y="6976391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20</a:t>
            </a:r>
          </a:p>
        </p:txBody>
      </p:sp>
      <p:sp>
        <p:nvSpPr>
          <p:cNvPr id="83" name="Textfeld 82" hidden="1"/>
          <p:cNvSpPr txBox="1"/>
          <p:nvPr/>
        </p:nvSpPr>
        <p:spPr>
          <a:xfrm>
            <a:off x="5667618" y="4073209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8</a:t>
            </a:r>
          </a:p>
        </p:txBody>
      </p:sp>
      <p:sp>
        <p:nvSpPr>
          <p:cNvPr id="84" name="Textfeld 83" hidden="1"/>
          <p:cNvSpPr txBox="1"/>
          <p:nvPr/>
        </p:nvSpPr>
        <p:spPr>
          <a:xfrm>
            <a:off x="5423904" y="4380661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9</a:t>
            </a:r>
          </a:p>
        </p:txBody>
      </p:sp>
      <p:sp>
        <p:nvSpPr>
          <p:cNvPr id="91" name="Textfeld 90" hidden="1"/>
          <p:cNvSpPr txBox="1"/>
          <p:nvPr/>
        </p:nvSpPr>
        <p:spPr>
          <a:xfrm>
            <a:off x="4400276" y="6609475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16</a:t>
            </a:r>
          </a:p>
        </p:txBody>
      </p:sp>
      <p:sp>
        <p:nvSpPr>
          <p:cNvPr id="95" name="Ellipse 94" hidden="1"/>
          <p:cNvSpPr/>
          <p:nvPr/>
        </p:nvSpPr>
        <p:spPr>
          <a:xfrm>
            <a:off x="4941168" y="8516182"/>
            <a:ext cx="432048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 hidden="1"/>
          <p:cNvSpPr/>
          <p:nvPr/>
        </p:nvSpPr>
        <p:spPr>
          <a:xfrm>
            <a:off x="1444252" y="7080747"/>
            <a:ext cx="432048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Textfeld 96" hidden="1"/>
          <p:cNvSpPr txBox="1"/>
          <p:nvPr/>
        </p:nvSpPr>
        <p:spPr>
          <a:xfrm>
            <a:off x="1470296" y="7070874"/>
            <a:ext cx="389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32</a:t>
            </a:r>
          </a:p>
        </p:txBody>
      </p:sp>
      <p:sp>
        <p:nvSpPr>
          <p:cNvPr id="98" name="Textfeld 97" hidden="1"/>
          <p:cNvSpPr txBox="1"/>
          <p:nvPr/>
        </p:nvSpPr>
        <p:spPr>
          <a:xfrm>
            <a:off x="4941576" y="8507054"/>
            <a:ext cx="431232" cy="306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33</a:t>
            </a:r>
          </a:p>
        </p:txBody>
      </p:sp>
      <p:sp>
        <p:nvSpPr>
          <p:cNvPr id="85" name="Textfeld 63"/>
          <p:cNvSpPr txBox="1"/>
          <p:nvPr/>
        </p:nvSpPr>
        <p:spPr>
          <a:xfrm rot="5400000">
            <a:off x="-871909" y="5965261"/>
            <a:ext cx="2189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dirty="0">
                <a:cs typeface="Arial" panose="020B0604020202020204" pitchFamily="34" charset="0"/>
              </a:rPr>
              <a:t>Schinkelstraße </a:t>
            </a:r>
          </a:p>
        </p:txBody>
      </p:sp>
      <p:sp>
        <p:nvSpPr>
          <p:cNvPr id="87" name="Ellipse 86"/>
          <p:cNvSpPr/>
          <p:nvPr/>
        </p:nvSpPr>
        <p:spPr>
          <a:xfrm>
            <a:off x="1175808" y="6276220"/>
            <a:ext cx="628803" cy="67110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latin typeface="Arial Narrow" panose="020B0606020202030204" pitchFamily="34" charset="0"/>
              </a:rPr>
              <a:t>30</a:t>
            </a:r>
          </a:p>
        </p:txBody>
      </p:sp>
      <p:sp>
        <p:nvSpPr>
          <p:cNvPr id="86" name="Ellipse 85"/>
          <p:cNvSpPr/>
          <p:nvPr/>
        </p:nvSpPr>
        <p:spPr>
          <a:xfrm>
            <a:off x="5787393" y="1614259"/>
            <a:ext cx="491943" cy="3947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54</a:t>
            </a:r>
          </a:p>
        </p:txBody>
      </p:sp>
      <p:sp>
        <p:nvSpPr>
          <p:cNvPr id="88" name="Ellipse 87"/>
          <p:cNvSpPr/>
          <p:nvPr/>
        </p:nvSpPr>
        <p:spPr>
          <a:xfrm>
            <a:off x="5250239" y="4561275"/>
            <a:ext cx="432048" cy="390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39</a:t>
            </a:r>
          </a:p>
        </p:txBody>
      </p:sp>
      <p:sp>
        <p:nvSpPr>
          <p:cNvPr id="89" name="Ellipse 88"/>
          <p:cNvSpPr/>
          <p:nvPr/>
        </p:nvSpPr>
        <p:spPr>
          <a:xfrm>
            <a:off x="545473" y="6837566"/>
            <a:ext cx="561494" cy="39984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90" name="Ellipse 89"/>
          <p:cNvSpPr/>
          <p:nvPr/>
        </p:nvSpPr>
        <p:spPr>
          <a:xfrm>
            <a:off x="2114272" y="5853927"/>
            <a:ext cx="561494" cy="3845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92" name="Ellipse 91"/>
          <p:cNvSpPr/>
          <p:nvPr/>
        </p:nvSpPr>
        <p:spPr>
          <a:xfrm>
            <a:off x="1009560" y="3564857"/>
            <a:ext cx="687469" cy="3806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highlight>
                  <a:srgbClr val="00FFFF"/>
                </a:highlight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93" name="Ellipse 92"/>
          <p:cNvSpPr/>
          <p:nvPr/>
        </p:nvSpPr>
        <p:spPr>
          <a:xfrm>
            <a:off x="4510758" y="8390571"/>
            <a:ext cx="512945" cy="32736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34</a:t>
            </a: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5975B5E0-027F-4C4F-962A-01AADD4CCD7B}"/>
              </a:ext>
            </a:extLst>
          </p:cNvPr>
          <p:cNvSpPr/>
          <p:nvPr/>
        </p:nvSpPr>
        <p:spPr>
          <a:xfrm>
            <a:off x="3456062" y="5213826"/>
            <a:ext cx="491853" cy="3699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26</a:t>
            </a: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3C614286-F411-4ABC-8D97-4B586F74AF64}"/>
              </a:ext>
            </a:extLst>
          </p:cNvPr>
          <p:cNvSpPr/>
          <p:nvPr/>
        </p:nvSpPr>
        <p:spPr>
          <a:xfrm>
            <a:off x="4411271" y="2308241"/>
            <a:ext cx="481240" cy="29320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00FF00"/>
                </a:highlight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5F13019F-8E5F-4526-A0B8-912BEC785749}"/>
              </a:ext>
            </a:extLst>
          </p:cNvPr>
          <p:cNvSpPr/>
          <p:nvPr/>
        </p:nvSpPr>
        <p:spPr>
          <a:xfrm>
            <a:off x="3950247" y="4737702"/>
            <a:ext cx="441894" cy="4481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24</a:t>
            </a: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019AD262-26B4-4C9A-A23F-BA34C1705345}"/>
              </a:ext>
            </a:extLst>
          </p:cNvPr>
          <p:cNvSpPr/>
          <p:nvPr/>
        </p:nvSpPr>
        <p:spPr>
          <a:xfrm>
            <a:off x="2145553" y="6394930"/>
            <a:ext cx="432048" cy="3214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46</a:t>
            </a: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C077B7ED-CBC2-4FCB-BA62-69EB165C537A}"/>
              </a:ext>
            </a:extLst>
          </p:cNvPr>
          <p:cNvSpPr/>
          <p:nvPr/>
        </p:nvSpPr>
        <p:spPr>
          <a:xfrm>
            <a:off x="5185118" y="1931962"/>
            <a:ext cx="432048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38</a:t>
            </a: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611BEBEE-325A-4356-BFE8-F74AD7FA679F}"/>
              </a:ext>
            </a:extLst>
          </p:cNvPr>
          <p:cNvSpPr/>
          <p:nvPr/>
        </p:nvSpPr>
        <p:spPr>
          <a:xfrm>
            <a:off x="1981543" y="4406941"/>
            <a:ext cx="494228" cy="4797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41</a:t>
            </a: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45DB165-29E7-43F4-9B93-7018FEC9AEBE}"/>
              </a:ext>
            </a:extLst>
          </p:cNvPr>
          <p:cNvSpPr/>
          <p:nvPr/>
        </p:nvSpPr>
        <p:spPr>
          <a:xfrm>
            <a:off x="726057" y="4675906"/>
            <a:ext cx="452371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42</a:t>
            </a: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43EAC8AB-F65B-4EF5-AFB8-DB7B233FA1CC}"/>
              </a:ext>
            </a:extLst>
          </p:cNvPr>
          <p:cNvSpPr/>
          <p:nvPr/>
        </p:nvSpPr>
        <p:spPr>
          <a:xfrm>
            <a:off x="458357" y="5167872"/>
            <a:ext cx="576404" cy="4637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43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AD01EB8-3D5C-4A87-AB0E-5663D64E2845}"/>
              </a:ext>
            </a:extLst>
          </p:cNvPr>
          <p:cNvSpPr/>
          <p:nvPr/>
        </p:nvSpPr>
        <p:spPr>
          <a:xfrm>
            <a:off x="617940" y="4178767"/>
            <a:ext cx="432048" cy="2639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45</a:t>
            </a: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760D73F2-D331-4346-B2E0-979F0F7E1F7D}"/>
              </a:ext>
            </a:extLst>
          </p:cNvPr>
          <p:cNvSpPr/>
          <p:nvPr/>
        </p:nvSpPr>
        <p:spPr>
          <a:xfrm>
            <a:off x="565378" y="7709730"/>
            <a:ext cx="544668" cy="4086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52</a:t>
            </a:r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46610D02-C06C-44B2-A8F8-08D23D4297B7}"/>
              </a:ext>
            </a:extLst>
          </p:cNvPr>
          <p:cNvSpPr/>
          <p:nvPr/>
        </p:nvSpPr>
        <p:spPr>
          <a:xfrm>
            <a:off x="2472081" y="7260858"/>
            <a:ext cx="502515" cy="4339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48</a:t>
            </a:r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A80EA525-4F76-41ED-8017-398488CDC808}"/>
              </a:ext>
            </a:extLst>
          </p:cNvPr>
          <p:cNvSpPr/>
          <p:nvPr/>
        </p:nvSpPr>
        <p:spPr>
          <a:xfrm>
            <a:off x="2509237" y="4913957"/>
            <a:ext cx="507115" cy="390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49</a:t>
            </a: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A538EC83-D9F1-4B2D-89BC-1C9F3D2E325C}"/>
              </a:ext>
            </a:extLst>
          </p:cNvPr>
          <p:cNvSpPr/>
          <p:nvPr/>
        </p:nvSpPr>
        <p:spPr>
          <a:xfrm>
            <a:off x="4717858" y="5116825"/>
            <a:ext cx="618571" cy="4319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29</a:t>
            </a:r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945365A9-A1FE-4A09-A038-DE68C5E14218}"/>
              </a:ext>
            </a:extLst>
          </p:cNvPr>
          <p:cNvSpPr/>
          <p:nvPr/>
        </p:nvSpPr>
        <p:spPr>
          <a:xfrm>
            <a:off x="2772516" y="6906882"/>
            <a:ext cx="444809" cy="336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47</a:t>
            </a:r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074BEC6F-E3B1-494F-A66A-F866207C1CE3}"/>
              </a:ext>
            </a:extLst>
          </p:cNvPr>
          <p:cNvSpPr/>
          <p:nvPr/>
        </p:nvSpPr>
        <p:spPr>
          <a:xfrm>
            <a:off x="5109787" y="5735292"/>
            <a:ext cx="698132" cy="568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28</a:t>
            </a: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4FF2778-D950-45C2-8E32-86C461CE9F9E}"/>
              </a:ext>
            </a:extLst>
          </p:cNvPr>
          <p:cNvSpPr/>
          <p:nvPr/>
        </p:nvSpPr>
        <p:spPr>
          <a:xfrm>
            <a:off x="632796" y="6261502"/>
            <a:ext cx="432048" cy="3091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40</a:t>
            </a: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CC6D3D24-1BBD-445B-B77A-2D7951CD6CE5}"/>
              </a:ext>
            </a:extLst>
          </p:cNvPr>
          <p:cNvSpPr/>
          <p:nvPr/>
        </p:nvSpPr>
        <p:spPr>
          <a:xfrm>
            <a:off x="4611220" y="6630762"/>
            <a:ext cx="491853" cy="3947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9EE88D1B-7F2D-4999-9E78-7A9405932304}"/>
              </a:ext>
            </a:extLst>
          </p:cNvPr>
          <p:cNvSpPr/>
          <p:nvPr/>
        </p:nvSpPr>
        <p:spPr>
          <a:xfrm>
            <a:off x="5109787" y="8744283"/>
            <a:ext cx="432048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35</a:t>
            </a:r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ABE7A69F-C038-4632-9DE4-66D94C7747F3}"/>
              </a:ext>
            </a:extLst>
          </p:cNvPr>
          <p:cNvSpPr/>
          <p:nvPr/>
        </p:nvSpPr>
        <p:spPr>
          <a:xfrm>
            <a:off x="5552263" y="5041941"/>
            <a:ext cx="533763" cy="4987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36</a:t>
            </a: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F5276755-CCEA-4C37-91BB-5C004118D2A2}"/>
              </a:ext>
            </a:extLst>
          </p:cNvPr>
          <p:cNvSpPr/>
          <p:nvPr/>
        </p:nvSpPr>
        <p:spPr>
          <a:xfrm>
            <a:off x="1251695" y="4983795"/>
            <a:ext cx="432048" cy="33201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44</a:t>
            </a: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C08FDA23-0291-4A70-A950-57C03528CBCA}"/>
              </a:ext>
            </a:extLst>
          </p:cNvPr>
          <p:cNvSpPr/>
          <p:nvPr/>
        </p:nvSpPr>
        <p:spPr>
          <a:xfrm>
            <a:off x="1582973" y="5826042"/>
            <a:ext cx="432048" cy="3239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50</a:t>
            </a:r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81660C6-8A88-4FF4-8DBD-1BB0FDF296C7}"/>
              </a:ext>
            </a:extLst>
          </p:cNvPr>
          <p:cNvSpPr/>
          <p:nvPr/>
        </p:nvSpPr>
        <p:spPr>
          <a:xfrm>
            <a:off x="3509144" y="6927434"/>
            <a:ext cx="432048" cy="5005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37</a:t>
            </a: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8354A570-794A-4DC4-A044-3A9556533973}"/>
              </a:ext>
            </a:extLst>
          </p:cNvPr>
          <p:cNvSpPr/>
          <p:nvPr/>
        </p:nvSpPr>
        <p:spPr>
          <a:xfrm>
            <a:off x="5577949" y="6396178"/>
            <a:ext cx="432048" cy="4554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27</a:t>
            </a: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A7982E67-2502-4958-A339-1D98826B4B46}"/>
              </a:ext>
            </a:extLst>
          </p:cNvPr>
          <p:cNvSpPr/>
          <p:nvPr/>
        </p:nvSpPr>
        <p:spPr>
          <a:xfrm>
            <a:off x="3903904" y="2185117"/>
            <a:ext cx="453781" cy="365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22</a:t>
            </a: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34ADF18-7D78-43B5-A300-5E1BAF492213}"/>
              </a:ext>
            </a:extLst>
          </p:cNvPr>
          <p:cNvSpPr/>
          <p:nvPr/>
        </p:nvSpPr>
        <p:spPr>
          <a:xfrm>
            <a:off x="1148442" y="7072835"/>
            <a:ext cx="678925" cy="6884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53</a:t>
            </a: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DFB3D2AF-F02B-4D94-8DF6-6E29396C9552}"/>
              </a:ext>
            </a:extLst>
          </p:cNvPr>
          <p:cNvSpPr/>
          <p:nvPr/>
        </p:nvSpPr>
        <p:spPr>
          <a:xfrm>
            <a:off x="2178995" y="3455424"/>
            <a:ext cx="43204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27C90BB9-D6B8-4057-B221-1D507E22602A}"/>
              </a:ext>
            </a:extLst>
          </p:cNvPr>
          <p:cNvSpPr/>
          <p:nvPr/>
        </p:nvSpPr>
        <p:spPr>
          <a:xfrm>
            <a:off x="2793656" y="1872836"/>
            <a:ext cx="507115" cy="390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55</a:t>
            </a:r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AD160370-9360-4838-B67C-1AB88BC554C7}"/>
              </a:ext>
            </a:extLst>
          </p:cNvPr>
          <p:cNvSpPr/>
          <p:nvPr/>
        </p:nvSpPr>
        <p:spPr>
          <a:xfrm>
            <a:off x="1857513" y="6814911"/>
            <a:ext cx="507115" cy="390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solidFill>
                  <a:schemeClr val="tx1"/>
                </a:solidFill>
                <a:latin typeface="Arial Narrow" panose="020B0606020202030204" pitchFamily="34" charset="0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349259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>
            <a:extLst>
              <a:ext uri="{FF2B5EF4-FFF2-40B4-BE49-F238E27FC236}">
                <a16:creationId xmlns:a16="http://schemas.microsoft.com/office/drawing/2014/main" id="{4A1F9554-F75D-41C3-93B7-5E7D72F58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883093"/>
              </p:ext>
            </p:extLst>
          </p:nvPr>
        </p:nvGraphicFramePr>
        <p:xfrm>
          <a:off x="1628800" y="272481"/>
          <a:ext cx="2819767" cy="893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34">
                  <a:extLst>
                    <a:ext uri="{9D8B030D-6E8A-4147-A177-3AD203B41FA5}">
                      <a16:colId xmlns:a16="http://schemas.microsoft.com/office/drawing/2014/main" val="562206478"/>
                    </a:ext>
                  </a:extLst>
                </a:gridCol>
                <a:gridCol w="2454033">
                  <a:extLst>
                    <a:ext uri="{9D8B030D-6E8A-4147-A177-3AD203B41FA5}">
                      <a16:colId xmlns:a16="http://schemas.microsoft.com/office/drawing/2014/main" val="4074167132"/>
                    </a:ext>
                  </a:extLst>
                </a:gridCol>
              </a:tblGrid>
              <a:tr h="13631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Infrastruktur: 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131913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>
                          <a:effectLst/>
                        </a:rPr>
                        <a:t>1</a:t>
                      </a:r>
                      <a:endParaRPr lang="de-DE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>
                          <a:effectLst/>
                        </a:rPr>
                        <a:t>Bühne</a:t>
                      </a:r>
                      <a:endParaRPr lang="de-DE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291384094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>
                          <a:effectLst/>
                        </a:rPr>
                        <a:t>2</a:t>
                      </a:r>
                      <a:endParaRPr lang="de-DE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>
                          <a:effectLst/>
                        </a:rPr>
                        <a:t>Strom</a:t>
                      </a:r>
                      <a:endParaRPr lang="de-DE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718974182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>
                          <a:effectLst/>
                        </a:rPr>
                        <a:t>H2O-Anschluss</a:t>
                      </a:r>
                      <a:endParaRPr lang="de-DE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753978562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Toiletten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37051013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Standort Mülltonnen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597396153"/>
                  </a:ext>
                </a:extLst>
              </a:tr>
              <a:tr h="10684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highlight>
                            <a:srgbClr val="00FF00"/>
                          </a:highlight>
                        </a:rPr>
                        <a:t>Verpflegung:</a:t>
                      </a:r>
                      <a:endParaRPr lang="de-DE" sz="5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26931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Eis?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88018263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MGH -Waffelstand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422457234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DRK – Kuchenbasar 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57841665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 err="1">
                          <a:solidFill>
                            <a:schemeClr val="tx1"/>
                          </a:solidFill>
                          <a:effectLst/>
                        </a:rPr>
                        <a:t>Dülfer</a:t>
                      </a: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 – Bratwurst, Bratkartoffeln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759057931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Raiffeisen - Zuckerwatte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19154559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Volkssolidarität - vegane Waffeln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085367377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AWO - SGFK Cocktails 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123057612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Seebad </a:t>
                      </a:r>
                      <a:r>
                        <a:rPr lang="de-DE" sz="5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Ettel</a:t>
                      </a: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Bratwurst, vegane Gerichte / Getränke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883093700"/>
                  </a:ext>
                </a:extLst>
              </a:tr>
              <a:tr h="10612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highlight>
                            <a:srgbClr val="FF00FF"/>
                          </a:highlight>
                        </a:rPr>
                        <a:t>Sicherheitseinrichtungen:</a:t>
                      </a:r>
                      <a:endParaRPr lang="de-DE" sz="5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437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Feuerwehr - Feuerwehrauto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898392244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Polizei - Rollerparcours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393281624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Kreisverkehrswacht - Reaktionstester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446341526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Info-Stand: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54649760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DRK - Lotsen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58561188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DRK - Lotsen / Umfrage familienfreundliche Unternehmen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091326850"/>
                  </a:ext>
                </a:extLst>
              </a:tr>
              <a:tr h="11235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Sonstiges: 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873820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ASG –Kinderschminken / Haarkreide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5827369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20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ASG – Wettkampfspiele 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55153289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21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ASG - Saftladen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62467072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22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ASG – Knete &amp; Schleimstand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76087588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23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ASG - Upcycling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93251217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ASB - Kinderschminken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590468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25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ASB – Schwammwettlauf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209947734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ASB – Quiz mit Fühlkästen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73438184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ASB - Seifenblasen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29417541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ASB - Entspannungszelt inkl. Aroma-Handmassage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713716380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ASB – Championship- Spiel Raummühle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427128591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Boxverein - Boxvorführungen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33262193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DRK - Hüpfburg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412200221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Demokratie leben! / Kinder- und Jugendkoordinatorin – Infostand/Demokratie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387526468"/>
                  </a:ext>
                </a:extLst>
              </a:tr>
              <a:tr h="145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 BSFS - Basteln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50216270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ESTA - Bobbycar-Rennen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619968050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35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ESTA - Stillecke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81861385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 - Wasserbaustelle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780364647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ESTA - Gaukler Kids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05238058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ESTA – Einrad-Gruppe 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841552180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 – Kreativecke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88800897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 err="1">
                          <a:effectLst/>
                        </a:rPr>
                        <a:t>HdB</a:t>
                      </a:r>
                      <a:r>
                        <a:rPr lang="de-DE" sz="500" dirty="0">
                          <a:effectLst/>
                        </a:rPr>
                        <a:t> - Leitergolf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181666362"/>
                  </a:ext>
                </a:extLst>
              </a:tr>
              <a:tr h="143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IB-Masken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642595654"/>
                  </a:ext>
                </a:extLst>
              </a:tr>
              <a:tr h="122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MittenDrin</a:t>
                      </a: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Button gestalten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8900190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JFZ / </a:t>
                      </a:r>
                      <a:r>
                        <a:rPr lang="de-DE" sz="5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MittenDrin</a:t>
                      </a: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Graffiti-Workshop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006748697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Organize</a:t>
                      </a: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Fotoaktion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567458276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Museum - historische Spiele &amp; alte Drucktechniken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34363993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 WEISSE Ring - Spiele und Geschicklichkeitstest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447534003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IJN e.V. / Fischbüchse / Maulwürfe -  Jonglier- Workshop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808141151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IJN e.V. / Spielekreis -  Bälle basteln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652977365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Outlaw - Wurfspiel basteln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434381362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JNWB - Turnbeutel bemalen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847765239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51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 Sozialberater - Demenzparcours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09764128"/>
                  </a:ext>
                </a:extLst>
              </a:tr>
              <a:tr h="118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</a:rPr>
                        <a:t>52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MSV - Fußballtorwand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762656028"/>
                  </a:ext>
                </a:extLst>
              </a:tr>
              <a:tr h="113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MSV - Mini-Fußball 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41359598"/>
                  </a:ext>
                </a:extLst>
              </a:tr>
              <a:tr h="109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Wünschewagen</a:t>
                      </a: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895625258"/>
                  </a:ext>
                </a:extLst>
              </a:tr>
              <a:tr h="117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Maulwürfe - Akrobatik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017357711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Infostand zur Krabbenbrötchen-Tour</a:t>
                      </a: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3655931432"/>
                  </a:ext>
                </a:extLst>
              </a:tr>
              <a:tr h="108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988789917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622230338"/>
                  </a:ext>
                </a:extLst>
              </a:tr>
              <a:tr h="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411734289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147146403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4185642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819347886"/>
                  </a:ext>
                </a:extLst>
              </a:tr>
              <a:tr h="106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42" marR="33642" marT="16821" marB="16821"/>
                </a:tc>
                <a:extLst>
                  <a:ext uri="{0D108BD9-81ED-4DB2-BD59-A6C34878D82A}">
                    <a16:rowId xmlns:a16="http://schemas.microsoft.com/office/drawing/2014/main" val="2233645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5303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A4-Papier (210 x 297 mm)</PresentationFormat>
  <Paragraphs>206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Larissa</vt:lpstr>
      <vt:lpstr>PowerPoint-Präsentation</vt:lpstr>
      <vt:lpstr>PowerPoint-Präsentation</vt:lpstr>
    </vt:vector>
  </TitlesOfParts>
  <Company>Stadtverwaltung Neuruppin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Azubi Bildung Kultur Sport</dc:creator>
  <cp:lastModifiedBy>Mennong, Benita</cp:lastModifiedBy>
  <cp:revision>224</cp:revision>
  <cp:lastPrinted>2024-04-15T15:37:23Z</cp:lastPrinted>
  <dcterms:created xsi:type="dcterms:W3CDTF">2013-04-30T10:58:08Z</dcterms:created>
  <dcterms:modified xsi:type="dcterms:W3CDTF">2024-04-19T10:12:52Z</dcterms:modified>
</cp:coreProperties>
</file>